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strument Sans Medium" panose="020B0604020202020204" charset="0"/>
      <p:regular r:id="rId11"/>
    </p:embeddedFont>
    <p:embeddedFont>
      <p:font typeface="Instrument Sans Semi Bold" panose="020B0604020202020204" charset="0"/>
      <p:regular r:id="rId1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0A0DFC-6AF5-D59F-9B95-FE134BA4CE79}" v="18" dt="2025-11-27T23:56:11.4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EF88F-0A82-4C6B-9F59-ABD72D9CCD0F}" type="datetimeFigureOut">
              <a:t>27/11/2025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A73B3-4462-4BB6-9228-ADB25FC0CA96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7170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00776"/>
            <a:ext cx="7556421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AquaPro: Inovação para Prestadores de Serviços de Piscina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558665"/>
            <a:ext cx="755642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Bem-vindo à apresentação do AquaPro, um projeto revolucionário que visa transformar a gestão de serviços para profissionais de manutenção e limpeza de piscinas. Nosso objetivo é simplificar o dia a dia desses trabalhadores, oferecendo uma ferramenta digital completa e acessível.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6568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Equipe do Projeto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08348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Conheça os membros dedicados que estão por trás do desenvolvimento do AquaPro, trazendo suas habilidades e expertise para o sucesso do projeto.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941802"/>
            <a:ext cx="4215289" cy="2221111"/>
          </a:xfrm>
          <a:prstGeom prst="roundRect">
            <a:avLst>
              <a:gd name="adj" fmla="val 8042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16650" y="3964662"/>
            <a:ext cx="4169569" cy="595313"/>
          </a:xfrm>
          <a:prstGeom prst="roundRect">
            <a:avLst>
              <a:gd name="adj" fmla="val 25398"/>
            </a:avLst>
          </a:prstGeom>
          <a:solidFill>
            <a:srgbClr val="CEE6FD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52606" y="4113371"/>
            <a:ext cx="297656" cy="29765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15008" y="475833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Ana Beatriz Cossari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15008" y="5187553"/>
            <a:ext cx="37728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RA: 202302480624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015008" y="5624155"/>
            <a:ext cx="37728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Análise e Desenvolvimento de Sistemas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5207437" y="3941802"/>
            <a:ext cx="4215408" cy="2221111"/>
          </a:xfrm>
          <a:prstGeom prst="roundRect">
            <a:avLst>
              <a:gd name="adj" fmla="val 8042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230297" y="3964662"/>
            <a:ext cx="4169688" cy="595313"/>
          </a:xfrm>
          <a:prstGeom prst="roundRect">
            <a:avLst>
              <a:gd name="adj" fmla="val 25398"/>
            </a:avLst>
          </a:prstGeom>
          <a:solidFill>
            <a:srgbClr val="CEE6FD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66253" y="4113371"/>
            <a:ext cx="297656" cy="297656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28655" y="4758333"/>
            <a:ext cx="365664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Kelton Bruno Santos de Oliveira</a:t>
            </a:r>
            <a:endParaRPr lang="en-US" sz="1950" dirty="0"/>
          </a:p>
        </p:txBody>
      </p:sp>
      <p:sp>
        <p:nvSpPr>
          <p:cNvPr id="14" name="Text 10"/>
          <p:cNvSpPr/>
          <p:nvPr/>
        </p:nvSpPr>
        <p:spPr>
          <a:xfrm>
            <a:off x="5428655" y="5187553"/>
            <a:ext cx="377297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RA: 202302380883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5428655" y="5624155"/>
            <a:ext cx="377297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Análise e Desenvolvimento de Sistemas</a:t>
            </a:r>
            <a:endParaRPr lang="en-US" sz="1550" dirty="0"/>
          </a:p>
        </p:txBody>
      </p:sp>
      <p:sp>
        <p:nvSpPr>
          <p:cNvPr id="16" name="Shape 12"/>
          <p:cNvSpPr/>
          <p:nvPr/>
        </p:nvSpPr>
        <p:spPr>
          <a:xfrm>
            <a:off x="9621203" y="3941802"/>
            <a:ext cx="4215289" cy="2221111"/>
          </a:xfrm>
          <a:prstGeom prst="roundRect">
            <a:avLst>
              <a:gd name="adj" fmla="val 8042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7" name="Shape 13"/>
          <p:cNvSpPr/>
          <p:nvPr/>
        </p:nvSpPr>
        <p:spPr>
          <a:xfrm>
            <a:off x="9644063" y="3964662"/>
            <a:ext cx="4169569" cy="595313"/>
          </a:xfrm>
          <a:prstGeom prst="roundRect">
            <a:avLst>
              <a:gd name="adj" fmla="val 25398"/>
            </a:avLst>
          </a:prstGeom>
          <a:solidFill>
            <a:srgbClr val="CEE6FD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580019" y="4113371"/>
            <a:ext cx="297656" cy="297656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42421" y="4758333"/>
            <a:ext cx="29111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Prof. Luiz Gustavo Turatti</a:t>
            </a:r>
            <a:endParaRPr lang="en-US" sz="1950" dirty="0"/>
          </a:p>
        </p:txBody>
      </p:sp>
      <p:sp>
        <p:nvSpPr>
          <p:cNvPr id="20" name="Text 15"/>
          <p:cNvSpPr/>
          <p:nvPr/>
        </p:nvSpPr>
        <p:spPr>
          <a:xfrm>
            <a:off x="9842421" y="5187553"/>
            <a:ext cx="37728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Orientador</a:t>
            </a:r>
            <a:endParaRPr lang="en-US" sz="1550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0CF208D-2FAF-A575-8743-0EC62344746F}"/>
              </a:ext>
            </a:extLst>
          </p:cNvPr>
          <p:cNvSpPr/>
          <p:nvPr/>
        </p:nvSpPr>
        <p:spPr>
          <a:xfrm>
            <a:off x="12533619" y="7392483"/>
            <a:ext cx="2049734" cy="7896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17082"/>
            <a:ext cx="277844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Apresentando o Projeto</a:t>
            </a:r>
            <a:endParaRPr lang="en-US" sz="1950" dirty="0"/>
          </a:p>
        </p:txBody>
      </p:sp>
      <p:sp>
        <p:nvSpPr>
          <p:cNvPr id="4" name="Text 1"/>
          <p:cNvSpPr/>
          <p:nvPr/>
        </p:nvSpPr>
        <p:spPr>
          <a:xfrm>
            <a:off x="6280190" y="1806535"/>
            <a:ext cx="5945862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Quem se Beneficia do AquaPro?</a:t>
            </a:r>
            <a:endParaRPr lang="en-US" sz="31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0190" y="2600325"/>
            <a:ext cx="595313" cy="59531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3443645"/>
            <a:ext cx="281297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Prestadores de Serviços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6280190" y="3872865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Profissionais autônomos e pequenas empresas de manutenção e limpeza de piscinas que buscam otimizar sua rotina.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0190" y="4904780"/>
            <a:ext cx="595313" cy="59531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280190" y="5748099"/>
            <a:ext cx="300120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Estudantes &amp; Professores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6280190" y="6177320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 disciplina de Programação de Dispositivos Móveis em Android, aplicando a teoria à prática em um projeto de impacto real.</a:t>
            </a:r>
            <a:endParaRPr lang="en-US" sz="1550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1BF3AA6-5EFA-6B44-D577-EDC6B9BAB84F}"/>
              </a:ext>
            </a:extLst>
          </p:cNvPr>
          <p:cNvSpPr/>
          <p:nvPr/>
        </p:nvSpPr>
        <p:spPr>
          <a:xfrm>
            <a:off x="12533619" y="7392483"/>
            <a:ext cx="2049734" cy="7896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4470"/>
            <a:ext cx="1030664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Desafios Diários dos Prestadores de Serviços de Piscina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36743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Identificamos diversas dificuldades que afetam a eficiência e a organização dos profissionais da área. O AquaPro surge como solução para esses problemas.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225760"/>
            <a:ext cx="6422231" cy="1506736"/>
          </a:xfrm>
          <a:prstGeom prst="roundRect">
            <a:avLst>
              <a:gd name="adj" fmla="val 7282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0930" y="3225760"/>
            <a:ext cx="91440" cy="1506736"/>
          </a:xfrm>
          <a:prstGeom prst="roundRect">
            <a:avLst>
              <a:gd name="adj" fmla="val 195349"/>
            </a:avLst>
          </a:prstGeom>
          <a:solidFill>
            <a:srgbClr val="84C1FA"/>
          </a:solidFill>
          <a:ln/>
        </p:spPr>
      </p:sp>
      <p:sp>
        <p:nvSpPr>
          <p:cNvPr id="6" name="Text 4"/>
          <p:cNvSpPr/>
          <p:nvPr/>
        </p:nvSpPr>
        <p:spPr>
          <a:xfrm>
            <a:off x="1083588" y="3446978"/>
            <a:ext cx="303537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Gestão de Agendamentos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083588" y="3876199"/>
            <a:ext cx="59112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Controle manual e desorganizado, levando a falhas e perda de tempo.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414379" y="3225760"/>
            <a:ext cx="6422231" cy="1506736"/>
          </a:xfrm>
          <a:prstGeom prst="roundRect">
            <a:avLst>
              <a:gd name="adj" fmla="val 7282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1519" y="3225760"/>
            <a:ext cx="91440" cy="1506736"/>
          </a:xfrm>
          <a:prstGeom prst="roundRect">
            <a:avLst>
              <a:gd name="adj" fmla="val 195349"/>
            </a:avLst>
          </a:prstGeom>
          <a:solidFill>
            <a:srgbClr val="84C1FA"/>
          </a:solidFill>
          <a:ln/>
        </p:spPr>
      </p:sp>
      <p:sp>
        <p:nvSpPr>
          <p:cNvPr id="10" name="Text 8"/>
          <p:cNvSpPr/>
          <p:nvPr/>
        </p:nvSpPr>
        <p:spPr>
          <a:xfrm>
            <a:off x="7704177" y="344697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Controle Financeiro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704177" y="3876199"/>
            <a:ext cx="59112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Dificuldade em registrar pagamentos recebidos e pendentes, impactando a saúde financeira do negócio.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93790" y="4930854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70930" y="4930854"/>
            <a:ext cx="91440" cy="1824276"/>
          </a:xfrm>
          <a:prstGeom prst="roundRect">
            <a:avLst>
              <a:gd name="adj" fmla="val 195349"/>
            </a:avLst>
          </a:prstGeom>
          <a:solidFill>
            <a:srgbClr val="84C1FA"/>
          </a:solidFill>
          <a:ln/>
        </p:spPr>
      </p:sp>
      <p:sp>
        <p:nvSpPr>
          <p:cNvPr id="14" name="Text 12"/>
          <p:cNvSpPr/>
          <p:nvPr/>
        </p:nvSpPr>
        <p:spPr>
          <a:xfrm>
            <a:off x="1083588" y="515207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Gestão de Estoque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1083588" y="5581293"/>
            <a:ext cx="59112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Ausência de acompanhamento confiável de produtos químicos e insumos, resultando em desperdício ou falta de materiais.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414379" y="4930854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FFFFFF"/>
          </a:solidFill>
          <a:ln w="22860">
            <a:solidFill>
              <a:srgbClr val="B4CCE3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1519" y="4930854"/>
            <a:ext cx="91440" cy="1824276"/>
          </a:xfrm>
          <a:prstGeom prst="roundRect">
            <a:avLst>
              <a:gd name="adj" fmla="val 195349"/>
            </a:avLst>
          </a:prstGeom>
          <a:solidFill>
            <a:srgbClr val="84C1FA"/>
          </a:solidFill>
          <a:ln/>
        </p:spPr>
      </p:sp>
      <p:sp>
        <p:nvSpPr>
          <p:cNvPr id="18" name="Text 16"/>
          <p:cNvSpPr/>
          <p:nvPr/>
        </p:nvSpPr>
        <p:spPr>
          <a:xfrm>
            <a:off x="7704177" y="515207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Cadastro de Clientes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7704177" y="5581293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Falta de um sistema centralizado para histórico de serviços e informações de clientes, dificultando o relacionamento e a personalização do atendimento.</a:t>
            </a:r>
            <a:endParaRPr lang="en-US" sz="1550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1282221E-5B2D-6691-21BD-5165C154A52B}"/>
              </a:ext>
            </a:extLst>
          </p:cNvPr>
          <p:cNvSpPr/>
          <p:nvPr/>
        </p:nvSpPr>
        <p:spPr>
          <a:xfrm>
            <a:off x="12533619" y="7392483"/>
            <a:ext cx="2049734" cy="7896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379" y="663059"/>
            <a:ext cx="3747373" cy="468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Impacto Social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749379" y="1412319"/>
            <a:ext cx="7645241" cy="8993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Além dos benefícios acadêmicos, o AquaPro contribui significativamente para a comunidade, oferecendo uma ferramenta digital que melhora a gestão dos serviços de um setor muitas vezes negligenciado por soluções tecnológicas.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749379" y="2522458"/>
            <a:ext cx="3728918" cy="2728198"/>
          </a:xfrm>
          <a:prstGeom prst="roundRect">
            <a:avLst>
              <a:gd name="adj" fmla="val 6181"/>
            </a:avLst>
          </a:prstGeom>
          <a:solidFill>
            <a:srgbClr val="CEE6FD"/>
          </a:solidFill>
          <a:ln/>
        </p:spPr>
      </p:sp>
      <p:sp>
        <p:nvSpPr>
          <p:cNvPr id="6" name="Shape 3"/>
          <p:cNvSpPr/>
          <p:nvPr/>
        </p:nvSpPr>
        <p:spPr>
          <a:xfrm>
            <a:off x="936665" y="2709743"/>
            <a:ext cx="562094" cy="562094"/>
          </a:xfrm>
          <a:prstGeom prst="roundRect">
            <a:avLst>
              <a:gd name="adj" fmla="val 16266115"/>
            </a:avLst>
          </a:prstGeom>
          <a:solidFill>
            <a:srgbClr val="84C1FA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1208" y="2864287"/>
            <a:ext cx="252889" cy="25288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36665" y="3459123"/>
            <a:ext cx="2342078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Inclusão Digital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936665" y="3864173"/>
            <a:ext cx="3354348" cy="8993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Democratiza o acesso a tecnologias avançadas para autônomos e pequenas empresas.</a:t>
            </a:r>
            <a:endParaRPr lang="en-US" sz="1450" dirty="0"/>
          </a:p>
        </p:txBody>
      </p:sp>
      <p:sp>
        <p:nvSpPr>
          <p:cNvPr id="10" name="Shape 6"/>
          <p:cNvSpPr/>
          <p:nvPr/>
        </p:nvSpPr>
        <p:spPr>
          <a:xfrm>
            <a:off x="4665583" y="2522458"/>
            <a:ext cx="3729038" cy="2728198"/>
          </a:xfrm>
          <a:prstGeom prst="roundRect">
            <a:avLst>
              <a:gd name="adj" fmla="val 6181"/>
            </a:avLst>
          </a:prstGeom>
          <a:solidFill>
            <a:srgbClr val="CEE6FD"/>
          </a:solidFill>
          <a:ln/>
        </p:spPr>
      </p:sp>
      <p:sp>
        <p:nvSpPr>
          <p:cNvPr id="11" name="Shape 7"/>
          <p:cNvSpPr/>
          <p:nvPr/>
        </p:nvSpPr>
        <p:spPr>
          <a:xfrm>
            <a:off x="4852868" y="2709743"/>
            <a:ext cx="562094" cy="562094"/>
          </a:xfrm>
          <a:prstGeom prst="roundRect">
            <a:avLst>
              <a:gd name="adj" fmla="val 16266115"/>
            </a:avLst>
          </a:prstGeom>
          <a:solidFill>
            <a:srgbClr val="84C1FA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07412" y="2864287"/>
            <a:ext cx="252889" cy="25288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852868" y="3459123"/>
            <a:ext cx="3278029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Melhora da Qualidade de Vida</a:t>
            </a:r>
            <a:endParaRPr lang="en-US" sz="1800" dirty="0"/>
          </a:p>
        </p:txBody>
      </p:sp>
      <p:sp>
        <p:nvSpPr>
          <p:cNvPr id="14" name="Text 9"/>
          <p:cNvSpPr/>
          <p:nvPr/>
        </p:nvSpPr>
        <p:spPr>
          <a:xfrm>
            <a:off x="4852868" y="3864173"/>
            <a:ext cx="3354467" cy="1199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Reduz o estresse e a carga administrativa dos profissionais, permitindo que se concentrem no serviço.</a:t>
            </a:r>
            <a:endParaRPr lang="en-US" sz="1450" dirty="0"/>
          </a:p>
        </p:txBody>
      </p:sp>
      <p:sp>
        <p:nvSpPr>
          <p:cNvPr id="15" name="Shape 10"/>
          <p:cNvSpPr/>
          <p:nvPr/>
        </p:nvSpPr>
        <p:spPr>
          <a:xfrm>
            <a:off x="749379" y="5437942"/>
            <a:ext cx="7645241" cy="2128599"/>
          </a:xfrm>
          <a:prstGeom prst="roundRect">
            <a:avLst>
              <a:gd name="adj" fmla="val 7922"/>
            </a:avLst>
          </a:prstGeom>
          <a:solidFill>
            <a:srgbClr val="CEE6FD"/>
          </a:solidFill>
          <a:ln/>
        </p:spPr>
      </p:sp>
      <p:sp>
        <p:nvSpPr>
          <p:cNvPr id="16" name="Shape 11"/>
          <p:cNvSpPr/>
          <p:nvPr/>
        </p:nvSpPr>
        <p:spPr>
          <a:xfrm>
            <a:off x="936665" y="5625227"/>
            <a:ext cx="562094" cy="562094"/>
          </a:xfrm>
          <a:prstGeom prst="roundRect">
            <a:avLst>
              <a:gd name="adj" fmla="val 16266115"/>
            </a:avLst>
          </a:prstGeom>
          <a:solidFill>
            <a:srgbClr val="84C1FA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91208" y="5779770"/>
            <a:ext cx="252889" cy="252889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936665" y="6374606"/>
            <a:ext cx="2414826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Potencializa Negócios</a:t>
            </a:r>
            <a:endParaRPr lang="en-US" sz="1800" dirty="0"/>
          </a:p>
        </p:txBody>
      </p:sp>
      <p:sp>
        <p:nvSpPr>
          <p:cNvPr id="19" name="Text 13"/>
          <p:cNvSpPr/>
          <p:nvPr/>
        </p:nvSpPr>
        <p:spPr>
          <a:xfrm>
            <a:off x="936665" y="6779657"/>
            <a:ext cx="7270671" cy="599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Aumenta a eficiência e a profissionalização, impulsionando o crescimento dos prestadores de serviços.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2501"/>
            <a:ext cx="4058126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Objetivos do AquaPro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85547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Nosso projeto foi concebido com metas claras para endereçar os desafios identificados e proporcionar uma solução abrangente.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47066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Objetivo Geral: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091446" y="3363635"/>
            <a:ext cx="127451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Desenvolver um aplicativo móvel (AquaPro) para auxiliar prestadores de serviços de piscina no gerenciamento de agendamentos, pagamentos, estoque e clientes.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793790" y="3140393"/>
            <a:ext cx="22860" cy="1081564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7" name="Text 5"/>
          <p:cNvSpPr/>
          <p:nvPr/>
        </p:nvSpPr>
        <p:spPr>
          <a:xfrm>
            <a:off x="793790" y="4519613"/>
            <a:ext cx="307871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Objetivos Específicos:</a:t>
            </a:r>
            <a:endParaRPr lang="en-US" sz="2300" dirty="0"/>
          </a:p>
        </p:txBody>
      </p:sp>
      <p:sp>
        <p:nvSpPr>
          <p:cNvPr id="8" name="Shape 6"/>
          <p:cNvSpPr/>
          <p:nvPr/>
        </p:nvSpPr>
        <p:spPr>
          <a:xfrm>
            <a:off x="793790" y="5189339"/>
            <a:ext cx="446484" cy="446484"/>
          </a:xfrm>
          <a:prstGeom prst="roundRect">
            <a:avLst>
              <a:gd name="adj" fmla="val 40008"/>
            </a:avLst>
          </a:prstGeom>
          <a:solidFill>
            <a:srgbClr val="CEE6FD"/>
          </a:solidFill>
          <a:ln/>
        </p:spPr>
      </p:sp>
      <p:sp>
        <p:nvSpPr>
          <p:cNvPr id="9" name="Text 7"/>
          <p:cNvSpPr/>
          <p:nvPr/>
        </p:nvSpPr>
        <p:spPr>
          <a:xfrm>
            <a:off x="868204" y="5226546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1438632" y="5257562"/>
            <a:ext cx="3537347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Agendamento Digital Otimizado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1438632" y="5996940"/>
            <a:ext cx="3537347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Criar um sistema que maximize o tempo e minimize falhas organizacionais, garantindo que nenhum compromisso seja esquecido.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5223986" y="5189339"/>
            <a:ext cx="446484" cy="446484"/>
          </a:xfrm>
          <a:prstGeom prst="roundRect">
            <a:avLst>
              <a:gd name="adj" fmla="val 40008"/>
            </a:avLst>
          </a:prstGeom>
          <a:solidFill>
            <a:srgbClr val="CEE6FD"/>
          </a:solidFill>
          <a:ln/>
        </p:spPr>
      </p:sp>
      <p:sp>
        <p:nvSpPr>
          <p:cNvPr id="13" name="Text 11"/>
          <p:cNvSpPr/>
          <p:nvPr/>
        </p:nvSpPr>
        <p:spPr>
          <a:xfrm>
            <a:off x="5298400" y="5226546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5868829" y="5257562"/>
            <a:ext cx="3537466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Controle Financeiro e de Estoque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5868829" y="5996940"/>
            <a:ext cx="353746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Implementar funcionalidades robustas para uma gestão eficiente de pagamentos e estoque, promovendo maior saúde financeira e operacional.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9654302" y="5189339"/>
            <a:ext cx="446484" cy="446484"/>
          </a:xfrm>
          <a:prstGeom prst="roundRect">
            <a:avLst>
              <a:gd name="adj" fmla="val 40008"/>
            </a:avLst>
          </a:prstGeom>
          <a:solidFill>
            <a:srgbClr val="CEE6FD"/>
          </a:solidFill>
          <a:ln/>
        </p:spPr>
      </p:sp>
      <p:sp>
        <p:nvSpPr>
          <p:cNvPr id="17" name="Text 15"/>
          <p:cNvSpPr/>
          <p:nvPr/>
        </p:nvSpPr>
        <p:spPr>
          <a:xfrm>
            <a:off x="9728716" y="5226546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10299144" y="5257562"/>
            <a:ext cx="3537466" cy="620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Gestão de Relacionamento com Clientes (CRM)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10299144" y="5996940"/>
            <a:ext cx="353746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Facilitar o cadastro e o acompanhamento de clientes, criando um histórico de serviços detalhado que fortalece a relação profissional.</a:t>
            </a:r>
            <a:endParaRPr lang="en-US" sz="1550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D35D9C95-CD00-A8B3-E5AD-F41366A8017F}"/>
              </a:ext>
            </a:extLst>
          </p:cNvPr>
          <p:cNvSpPr/>
          <p:nvPr/>
        </p:nvSpPr>
        <p:spPr>
          <a:xfrm>
            <a:off x="12533619" y="7392483"/>
            <a:ext cx="2049734" cy="7896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1728" y="955238"/>
            <a:ext cx="7706678" cy="447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Cronograma de Desenvolvimento do AquaPro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6201728" y="1670566"/>
            <a:ext cx="7713345" cy="572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 projeto AquaPro segue um cronograma estruturado, garantindo o desenvolvimento eficiente e a entrega de um produto de alta qualidade.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10046970" y="2443877"/>
            <a:ext cx="22860" cy="4830366"/>
          </a:xfrm>
          <a:prstGeom prst="roundRect">
            <a:avLst>
              <a:gd name="adj" fmla="val 704160"/>
            </a:avLst>
          </a:prstGeom>
          <a:solidFill>
            <a:srgbClr val="B4CCE3"/>
          </a:solidFill>
          <a:ln/>
        </p:spPr>
      </p:sp>
      <p:sp>
        <p:nvSpPr>
          <p:cNvPr id="6" name="Shape 3"/>
          <p:cNvSpPr/>
          <p:nvPr/>
        </p:nvSpPr>
        <p:spPr>
          <a:xfrm>
            <a:off x="9343608" y="2633543"/>
            <a:ext cx="536496" cy="22860"/>
          </a:xfrm>
          <a:prstGeom prst="roundRect">
            <a:avLst>
              <a:gd name="adj" fmla="val 704160"/>
            </a:avLst>
          </a:prstGeom>
          <a:solidFill>
            <a:srgbClr val="B4CCE3"/>
          </a:solidFill>
          <a:ln/>
        </p:spPr>
      </p:sp>
      <p:sp>
        <p:nvSpPr>
          <p:cNvPr id="7" name="Shape 4"/>
          <p:cNvSpPr/>
          <p:nvPr/>
        </p:nvSpPr>
        <p:spPr>
          <a:xfrm>
            <a:off x="9857244" y="2443877"/>
            <a:ext cx="402312" cy="402312"/>
          </a:xfrm>
          <a:prstGeom prst="roundRect">
            <a:avLst>
              <a:gd name="adj" fmla="val 40011"/>
            </a:avLst>
          </a:prstGeom>
          <a:solidFill>
            <a:srgbClr val="CEE6FD"/>
          </a:solidFill>
          <a:ln/>
        </p:spPr>
      </p:sp>
      <p:sp>
        <p:nvSpPr>
          <p:cNvPr id="8" name="Text 5"/>
          <p:cNvSpPr/>
          <p:nvPr/>
        </p:nvSpPr>
        <p:spPr>
          <a:xfrm>
            <a:off x="9924217" y="2477333"/>
            <a:ext cx="2682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928485" y="2505313"/>
            <a:ext cx="2235637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Agosto – Setembro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01728" y="2892028"/>
            <a:ext cx="2962394" cy="1716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Fase de Estruturação Visual</a:t>
            </a: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 Criação e finalização das páginas principais do sistema, definindo a arquitetura visual, navegação intuitiva e o layout amigável do aplicativo.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10236696" y="3706535"/>
            <a:ext cx="536496" cy="22860"/>
          </a:xfrm>
          <a:prstGeom prst="roundRect">
            <a:avLst>
              <a:gd name="adj" fmla="val 704160"/>
            </a:avLst>
          </a:prstGeom>
          <a:solidFill>
            <a:srgbClr val="B4CCE3"/>
          </a:solidFill>
          <a:ln/>
        </p:spPr>
      </p:sp>
      <p:sp>
        <p:nvSpPr>
          <p:cNvPr id="12" name="Shape 9"/>
          <p:cNvSpPr/>
          <p:nvPr/>
        </p:nvSpPr>
        <p:spPr>
          <a:xfrm>
            <a:off x="9857244" y="3516868"/>
            <a:ext cx="402312" cy="402312"/>
          </a:xfrm>
          <a:prstGeom prst="roundRect">
            <a:avLst>
              <a:gd name="adj" fmla="val 40011"/>
            </a:avLst>
          </a:prstGeom>
          <a:solidFill>
            <a:srgbClr val="CEE6FD"/>
          </a:solidFill>
          <a:ln/>
        </p:spPr>
      </p:sp>
      <p:sp>
        <p:nvSpPr>
          <p:cNvPr id="13" name="Text 10"/>
          <p:cNvSpPr/>
          <p:nvPr/>
        </p:nvSpPr>
        <p:spPr>
          <a:xfrm>
            <a:off x="9924217" y="3550325"/>
            <a:ext cx="2682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10952678" y="3578304"/>
            <a:ext cx="2235637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Setembro – Outubro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952678" y="3965019"/>
            <a:ext cx="2962394" cy="2002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Fase de Implementação de Funcionalidades</a:t>
            </a: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 Desenvolvimento das principais funções do projeto, assegurando que o sistema esteja completamente operacional e todas as integrações necessárias sejam realizadas com sucesso.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9343608" y="5156002"/>
            <a:ext cx="536496" cy="22860"/>
          </a:xfrm>
          <a:prstGeom prst="roundRect">
            <a:avLst>
              <a:gd name="adj" fmla="val 704160"/>
            </a:avLst>
          </a:prstGeom>
          <a:solidFill>
            <a:srgbClr val="B4CCE3"/>
          </a:solidFill>
          <a:ln/>
        </p:spPr>
      </p:sp>
      <p:sp>
        <p:nvSpPr>
          <p:cNvPr id="17" name="Shape 14"/>
          <p:cNvSpPr/>
          <p:nvPr/>
        </p:nvSpPr>
        <p:spPr>
          <a:xfrm>
            <a:off x="9857244" y="4966335"/>
            <a:ext cx="402312" cy="402312"/>
          </a:xfrm>
          <a:prstGeom prst="roundRect">
            <a:avLst>
              <a:gd name="adj" fmla="val 40011"/>
            </a:avLst>
          </a:prstGeom>
          <a:solidFill>
            <a:srgbClr val="CEE6FD"/>
          </a:solidFill>
          <a:ln/>
        </p:spPr>
      </p:sp>
      <p:sp>
        <p:nvSpPr>
          <p:cNvPr id="18" name="Text 15"/>
          <p:cNvSpPr/>
          <p:nvPr/>
        </p:nvSpPr>
        <p:spPr>
          <a:xfrm>
            <a:off x="9924217" y="4999792"/>
            <a:ext cx="26824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6928485" y="5027771"/>
            <a:ext cx="2235637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Novembro 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6201728" y="5414486"/>
            <a:ext cx="2962394" cy="1716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Fase de Testes e Ajustes Finais</a:t>
            </a: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 Condução de testes, aplicação de ajustes com base nos resultados e preparação da apresentação final do projeto, incluindo toda a documentação técnica.</a:t>
            </a:r>
            <a:endParaRPr lang="en-US" sz="1400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F56915E-6954-B8E1-6165-3AD4597B7562}"/>
              </a:ext>
            </a:extLst>
          </p:cNvPr>
          <p:cNvSpPr/>
          <p:nvPr/>
        </p:nvSpPr>
        <p:spPr>
          <a:xfrm>
            <a:off x="12533619" y="7392483"/>
            <a:ext cx="2049734" cy="7896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2936" y="435173"/>
            <a:ext cx="5489019" cy="395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Validação com Especialistas do Setor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632936" y="1147167"/>
            <a:ext cx="13364528" cy="506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Para garantir que o AquaPro atenda às necessidades reais, realizamos uma avaliação com um profissional experiente do ramo de manutenção de piscinas, nosso cliente, Heraldo de Oliveira Batista.</a:t>
            </a:r>
            <a:endParaRPr lang="en-US" sz="1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95" y="1767371"/>
            <a:ext cx="6247216" cy="622032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53112" y="2009418"/>
            <a:ext cx="6251972" cy="1012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“O aplicativo é intuitivo e de fácil uso, facilitando o controle de agendamentos, pagamentos e clientes. Tem potencial para melhorar a organização e eficiência do trabalho diário dos piscineiros, além de representar uma inovação acessível para o setor.”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7753112" y="3164324"/>
            <a:ext cx="6251972" cy="253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— Heraldo de Oliveira Batista, Profissional de Manutenção de Piscinas</a:t>
            </a:r>
            <a:endParaRPr lang="en-US" sz="1200" dirty="0"/>
          </a:p>
        </p:txBody>
      </p:sp>
      <p:sp>
        <p:nvSpPr>
          <p:cNvPr id="7" name="Shape 4"/>
          <p:cNvSpPr/>
          <p:nvPr/>
        </p:nvSpPr>
        <p:spPr>
          <a:xfrm>
            <a:off x="7515820" y="2009418"/>
            <a:ext cx="22860" cy="1408033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8" name="Text 5"/>
          <p:cNvSpPr/>
          <p:nvPr/>
        </p:nvSpPr>
        <p:spPr>
          <a:xfrm>
            <a:off x="7515820" y="3595449"/>
            <a:ext cx="6489263" cy="759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 feedback de Heraldo confirma que o AquaPro atingiu seus objetivos sociocomunitários, oferecendo uma solução digital prática e relevante para os profissionais da área.</a:t>
            </a:r>
            <a:endParaRPr lang="en-US" sz="1200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19848B4-5FAD-9865-232C-642C744FCCB1}"/>
              </a:ext>
            </a:extLst>
          </p:cNvPr>
          <p:cNvSpPr/>
          <p:nvPr/>
        </p:nvSpPr>
        <p:spPr>
          <a:xfrm>
            <a:off x="12533619" y="7392483"/>
            <a:ext cx="2049734" cy="7896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Personalizar</PresentationFormat>
  <Paragraphs>0</Paragraphs>
  <Slides>8</Slides>
  <Notes>8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9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14</cp:revision>
  <dcterms:created xsi:type="dcterms:W3CDTF">2025-11-27T23:51:17Z</dcterms:created>
  <dcterms:modified xsi:type="dcterms:W3CDTF">2025-11-27T23:56:35Z</dcterms:modified>
</cp:coreProperties>
</file>